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CCCC"/>
    <a:srgbClr val="5E5E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42" autoAdjust="0"/>
  </p:normalViewPr>
  <p:slideViewPr>
    <p:cSldViewPr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86624-4016-40DB-9486-E260D1BB0990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1239-81BE-46AA-AB16-D580A42A1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675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86624-4016-40DB-9486-E260D1BB0990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1239-81BE-46AA-AB16-D580A42A1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310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86624-4016-40DB-9486-E260D1BB0990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1239-81BE-46AA-AB16-D580A42A1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09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86624-4016-40DB-9486-E260D1BB0990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1239-81BE-46AA-AB16-D580A42A1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270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86624-4016-40DB-9486-E260D1BB0990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1239-81BE-46AA-AB16-D580A42A1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512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86624-4016-40DB-9486-E260D1BB0990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1239-81BE-46AA-AB16-D580A42A1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938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86624-4016-40DB-9486-E260D1BB0990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1239-81BE-46AA-AB16-D580A42A1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247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86624-4016-40DB-9486-E260D1BB0990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1239-81BE-46AA-AB16-D580A42A1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557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86624-4016-40DB-9486-E260D1BB0990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1239-81BE-46AA-AB16-D580A42A1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531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86624-4016-40DB-9486-E260D1BB0990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1239-81BE-46AA-AB16-D580A42A1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974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86624-4016-40DB-9486-E260D1BB0990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91239-81BE-46AA-AB16-D580A42A1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487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5E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86624-4016-40DB-9486-E260D1BB0990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91239-81BE-46AA-AB16-D580A42A1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218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about:blan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1"/>
            <a:ext cx="7772400" cy="2533650"/>
          </a:xfrm>
          <a:solidFill>
            <a:srgbClr val="56CCCC"/>
          </a:solidFill>
        </p:spPr>
        <p:txBody>
          <a:bodyPr>
            <a:normAutofit/>
          </a:bodyPr>
          <a:lstStyle/>
          <a:p>
            <a:r>
              <a:rPr lang="en-US" dirty="0">
                <a:latin typeface="Perpetua" panose="02020502060401020303" pitchFamily="18" charset="0"/>
              </a:rPr>
              <a:t>Marques, Right or Wrong:</a:t>
            </a:r>
            <a:br>
              <a:rPr lang="en-US" dirty="0">
                <a:latin typeface="Perpetua" panose="02020502060401020303" pitchFamily="18" charset="0"/>
              </a:rPr>
            </a:br>
            <a:r>
              <a:rPr lang="en-US" dirty="0">
                <a:latin typeface="Perpetua" panose="02020502060401020303" pitchFamily="18" charset="0"/>
              </a:rPr>
              <a:t>A Sample Presentation for</a:t>
            </a:r>
            <a:br>
              <a:rPr lang="en-US" dirty="0">
                <a:latin typeface="Perpetua" panose="02020502060401020303" pitchFamily="18" charset="0"/>
              </a:rPr>
            </a:br>
            <a:r>
              <a:rPr lang="en-US" dirty="0">
                <a:latin typeface="Perpetua" panose="02020502060401020303" pitchFamily="18" charset="0"/>
              </a:rPr>
              <a:t>ENGL 135 at DeVry University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>
                <a:solidFill>
                  <a:srgbClr val="56CCCC"/>
                </a:solidFill>
                <a:latin typeface="Perpetua" panose="02020502060401020303" pitchFamily="18" charset="0"/>
              </a:rPr>
              <a:t>Geoffrey B. Elliott, PhD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56CCCC"/>
                </a:solidFill>
                <a:latin typeface="Perpetua" panose="02020502060401020303" pitchFamily="18" charset="0"/>
              </a:rPr>
              <a:t>geoffrey.b.elliott@gmail.com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56CCCC"/>
                </a:solidFill>
                <a:latin typeface="Perpetua" panose="02020502060401020303" pitchFamily="18" charset="0"/>
              </a:rPr>
              <a:t>http://www.elliottrwi.com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A7132BC-5A60-41EE-9DD8-BDD0B3CE36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344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635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56CCCC"/>
                </a:solidFill>
                <a:latin typeface="Perpetua" panose="02020502060401020303" pitchFamily="18" charset="0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Summary of Marques (2019)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Pathos and Logos in Marques (2019)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Ethos in Marques (2019)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Counterargument to Marques (2019)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Another Counterargument to Marques (2019)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Hopeful Implications of Marques (2019)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References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0905985-1358-49DC-9118-D6E3CD3168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344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32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8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56CCCC"/>
                </a:solidFill>
                <a:latin typeface="Perpetua" panose="02020502060401020303" pitchFamily="18" charset="0"/>
              </a:rPr>
              <a:t>Summary of Marques (2019)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Three female characters—Brienne, Arya, and Yara—subvert in-milieu femininity.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achieve power through masculinization.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Women appear to be taking power in Westeros.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9D6DD8-641E-48F8-AC39-45A486AA13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230" y="4521499"/>
            <a:ext cx="2040138" cy="1143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961FDE-4873-48D7-B63F-7AAE63A64BBC}"/>
              </a:ext>
            </a:extLst>
          </p:cNvPr>
          <p:cNvSpPr txBox="1"/>
          <p:nvPr/>
        </p:nvSpPr>
        <p:spPr>
          <a:xfrm>
            <a:off x="457200" y="5664498"/>
            <a:ext cx="204716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Figure 1: Brienne of Tarth (Home Box Office, 2019).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D11648-F6F0-4066-A235-B5F4428640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4046" y="4521498"/>
            <a:ext cx="2022938" cy="11418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BECFE7-719D-4F41-B348-7F0764EDFF25}"/>
              </a:ext>
            </a:extLst>
          </p:cNvPr>
          <p:cNvSpPr txBox="1"/>
          <p:nvPr/>
        </p:nvSpPr>
        <p:spPr>
          <a:xfrm>
            <a:off x="3557016" y="5664498"/>
            <a:ext cx="202996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Figure 2: Arya Stark (Home Box Office, 2019).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17F9B5-9E6C-4972-AE49-1C45FC054ED3}"/>
              </a:ext>
            </a:extLst>
          </p:cNvPr>
          <p:cNvSpPr txBox="1"/>
          <p:nvPr/>
        </p:nvSpPr>
        <p:spPr>
          <a:xfrm>
            <a:off x="6654425" y="5664498"/>
            <a:ext cx="2032375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Figure 3: Yara Greyjoy (Home Box Office, 2019).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B1694B6-A9BE-4042-9939-67750B294D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6832" y="4521499"/>
            <a:ext cx="2032375" cy="11418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3A58294-5759-4E1D-9A9C-63B589EB2E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344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62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56CCCC"/>
                </a:solidFill>
                <a:latin typeface="Perpetua" panose="02020502060401020303" pitchFamily="18" charset="0"/>
              </a:rPr>
              <a:t>Pathos and Logos in Marques (2019)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Pathos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Pop-culture invocations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Yara is “like a true captain” (p. 57)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Logos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Article structure is inductive reasoning (i.e., a few samples lead to a general conclusion)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Causal reasoning throughout (i.e., Æ causes Ð, which causes Þ, so Æ brings about Þ)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1824F18-F912-46DB-B92F-EE569275A3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344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35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9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56CCCC"/>
                </a:solidFill>
                <a:latin typeface="Perpetua" panose="02020502060401020303" pitchFamily="18" charset="0"/>
              </a:rPr>
              <a:t>Ethos in Marques (2019)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Primary sourcing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 episodes cited among 31 references entries (pp. 63-65)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Secondary and critical sourcing…maybe too much?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4F99244-F32F-4938-BA74-A8291CCB8D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344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75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5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56CCCC"/>
                </a:solidFill>
                <a:latin typeface="Perpetua" panose="02020502060401020303" pitchFamily="18" charset="0"/>
              </a:rPr>
              <a:t>A Counterargument to Marques (2019)</a:t>
            </a:r>
            <a:endParaRPr lang="en-US" sz="4300" b="1" dirty="0">
              <a:solidFill>
                <a:srgbClr val="56CCCC"/>
              </a:solidFill>
              <a:latin typeface="Perpetua" panose="02020502060401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Marques (2019) asserts that “women are taking over Westeros” (p. 46).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Bran becomes king.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Carroll (2019) notes a relative lack of narrative justification</a:t>
            </a:r>
          </a:p>
          <a:p>
            <a:pPr>
              <a:spcBef>
                <a:spcPts val="0"/>
              </a:spcBef>
            </a:pP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Danerys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undercut after doing the same thing audiences have cheered throughout (Carroll, 2019)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2BB03CE-BFE2-4CA8-832D-D18BF66E9C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344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921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6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solidFill>
                  <a:srgbClr val="56CCCC"/>
                </a:solidFill>
                <a:latin typeface="Perpetua" panose="02020502060401020303" pitchFamily="18" charset="0"/>
              </a:rPr>
              <a:t>Another Counterargument to Marques (2019)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</a:t>
            </a:r>
            <a:r>
              <a:rPr lang="en-US" sz="24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masculinity, anyway?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Emphatically </a:t>
            </a:r>
            <a:r>
              <a:rPr lang="en-US" sz="2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austerity of dress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 having a stable rubric makes</a:t>
            </a:r>
            <a:b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assessments difficult, at best—</a:t>
            </a:r>
            <a:b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no such standard is on offer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EE59DC-4E85-449E-95BE-7FD32E5B66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286" y="1600200"/>
            <a:ext cx="2032000" cy="1143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0D1912-49F5-48A6-BC26-69159451B958}"/>
              </a:ext>
            </a:extLst>
          </p:cNvPr>
          <p:cNvSpPr txBox="1"/>
          <p:nvPr/>
        </p:nvSpPr>
        <p:spPr>
          <a:xfrm>
            <a:off x="6641772" y="2743200"/>
            <a:ext cx="2048256" cy="4663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Figure 4: Tywin Lannister </a:t>
            </a:r>
          </a:p>
          <a:p>
            <a:r>
              <a:rPr lang="en-US" sz="1200" dirty="0"/>
              <a:t>(Home Box Office, 2019).</a:t>
            </a:r>
          </a:p>
          <a:p>
            <a:endParaRPr lang="en-US" sz="1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47029F-1CF5-46C5-BEEC-087B68F585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1812" y="4503993"/>
            <a:ext cx="2027458" cy="1143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4D5D1A-32C7-455C-AE37-BDB78C13FDD2}"/>
              </a:ext>
            </a:extLst>
          </p:cNvPr>
          <p:cNvSpPr txBox="1"/>
          <p:nvPr/>
        </p:nvSpPr>
        <p:spPr>
          <a:xfrm>
            <a:off x="6641772" y="5653406"/>
            <a:ext cx="2039112" cy="4663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Figure 5: Bronn (Home Box Office, 2019).</a:t>
            </a:r>
          </a:p>
          <a:p>
            <a:endParaRPr lang="en-US" sz="1200" dirty="0"/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D8B6408-61A8-422B-ABA5-0DBE16BBFA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344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62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6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56CCCC"/>
                </a:solidFill>
                <a:latin typeface="Perpetua" panose="02020502060401020303" pitchFamily="18" charset="0"/>
              </a:rPr>
              <a:t>Hopeful Implications of Marques (2019)</a:t>
            </a:r>
            <a:endParaRPr lang="en-US" sz="4300" b="1" dirty="0">
              <a:solidFill>
                <a:srgbClr val="56CCCC"/>
              </a:solidFill>
              <a:latin typeface="Perpetua" panose="02020502060401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focal characters </a:t>
            </a:r>
            <a:r>
              <a:rPr lang="en-US" sz="24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move away from in-milieu expectations of femininity.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series is not, strictly, medieval.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Sturtevant (2018) notes popular reliance on entertainment media for historical understanding.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Series sources are flawed (Finn, 2019).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B57DF12-16CB-4BA8-B941-2960FF6C8F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344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637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4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56CCCC"/>
                </a:solidFill>
                <a:latin typeface="Perpetua" panose="02020502060401020303" pitchFamily="18" charset="0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Celebrate what is good and right.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Combat what is wrong.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Pop culture gets a lot wrong.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it gets wrong is seized upon by execrable people who deserve all opprobrium.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Take away their support and heap scorn upon them, always.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5F6C370-36DF-49F3-A583-1B4F913AD6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344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04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300" b="1" dirty="0">
                <a:solidFill>
                  <a:srgbClr val="56CCCC"/>
                </a:solidFill>
                <a:latin typeface="Perpetua" panose="02020502060401020303" pitchFamily="18" charset="0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Carroll, S. (2019, 20 May). </a:t>
            </a:r>
            <a:r>
              <a:rPr lang="en-US" sz="1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Game of thrones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watch: 8.6 The iron throne. [web log post]. Retrieved from 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https://talesaftertolkien.blogspot.com/2019/05/game-of-thrones-watch-86-iron-throne.html</a:t>
            </a:r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Finn, K. M. (2019, 16 May). </a:t>
            </a:r>
            <a:r>
              <a:rPr lang="en-US" sz="1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Game of thrones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based in history—Outdated history. Retrieved from 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https://www.publicmedievalist.com/thrones-outdated-history/</a:t>
            </a:r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Home Box Office. (2019). </a:t>
            </a:r>
            <a:r>
              <a:rPr lang="en-US" sz="1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Game of thrones 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Official website. Retrieved from 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https://www.hbo.com/game-of-thrones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Marques, D. (2019). Power and the denial of femininity in </a:t>
            </a:r>
            <a:r>
              <a:rPr lang="en-US" sz="1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Game of thrones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1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Canadian Review of American Studies / Revue Canadienne </a:t>
            </a:r>
            <a:r>
              <a:rPr lang="en-US" sz="1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d’Études</a:t>
            </a:r>
            <a:r>
              <a:rPr lang="en-US" sz="1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Américaines</a:t>
            </a:r>
            <a:r>
              <a:rPr lang="en-US" sz="1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49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(1), 46-65. </a:t>
            </a:r>
            <a:r>
              <a:rPr lang="en-U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doi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10.3138/cras.49.1.004</a:t>
            </a:r>
          </a:p>
          <a:p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Sturtevant, P. (2018). </a:t>
            </a:r>
            <a:r>
              <a:rPr lang="en-US" sz="1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middle ages in popular imagination: Memory, film, and medievalism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London, UK: Bloomsbury Academic.</a:t>
            </a:r>
          </a:p>
        </p:txBody>
      </p:sp>
    </p:spTree>
    <p:extLst>
      <p:ext uri="{BB962C8B-B14F-4D97-AF65-F5344CB8AC3E}">
        <p14:creationId xmlns:p14="http://schemas.microsoft.com/office/powerpoint/2010/main" val="892178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637</Words>
  <Application>Microsoft Office PowerPoint</Application>
  <PresentationFormat>On-screen Show (4:3)</PresentationFormat>
  <Paragraphs>60</Paragraphs>
  <Slides>10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Perpetua</vt:lpstr>
      <vt:lpstr>Tahoma</vt:lpstr>
      <vt:lpstr>Office Theme</vt:lpstr>
      <vt:lpstr>Marques, Right or Wrong: A Sample Presentation for ENGL 135 at DeVry University</vt:lpstr>
      <vt:lpstr>Overview</vt:lpstr>
      <vt:lpstr>Summary of Marques (2019)</vt:lpstr>
      <vt:lpstr>Pathos and Logos in Marques (2019)</vt:lpstr>
      <vt:lpstr>Ethos in Marques (2019)</vt:lpstr>
      <vt:lpstr>A Counterargument to Marques (2019)</vt:lpstr>
      <vt:lpstr>Another Counterargument to Marques (2019)</vt:lpstr>
      <vt:lpstr>Hopeful Implications of Marques (2019)</vt:lpstr>
      <vt:lpstr>Conclusion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Geoffrey B. Elliott</dc:creator>
  <cp:lastModifiedBy>Geoffrey B. Elliott</cp:lastModifiedBy>
  <cp:revision>43</cp:revision>
  <dcterms:created xsi:type="dcterms:W3CDTF">2016-03-18T20:02:31Z</dcterms:created>
  <dcterms:modified xsi:type="dcterms:W3CDTF">2019-12-02T23:41:28Z</dcterms:modified>
</cp:coreProperties>
</file>